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3"/>
    <p:sldId id="258" r:id="rId4"/>
    <p:sldId id="257" r:id="rId5"/>
    <p:sldId id="259" r:id="rId6"/>
    <p:sldId id="284" r:id="rId7"/>
    <p:sldId id="271" r:id="rId8"/>
    <p:sldId id="292" r:id="rId9"/>
    <p:sldId id="274" r:id="rId10"/>
    <p:sldId id="275" r:id="rId11"/>
    <p:sldId id="278" r:id="rId12"/>
    <p:sldId id="281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D68"/>
    <a:srgbClr val="DF6565"/>
    <a:srgbClr val="C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hyperlink" Target="https://wellcome.org/grant-funding/schemes" TargetMode="External"/><Relationship Id="rId3" Type="http://schemas.openxmlformats.org/officeDocument/2006/relationships/hyperlink" Target="https://www.ukri.org/councils/bbsrc/" TargetMode="External"/><Relationship Id="rId2" Type="http://schemas.openxmlformats.org/officeDocument/2006/relationships/hyperlink" Target="https://prostatecanceruk.org/research/for-researchers/funding-opportunities" TargetMode="External"/><Relationship Id="rId1" Type="http://schemas.openxmlformats.org/officeDocument/2006/relationships/hyperlink" Target="https://www.cancerresearchuk.org/funding-for-researchers/our-funding-schemes/senior-cancer-research-fellowshi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smiling with trees in the background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8235" t="15603" r="21412"/>
          <a:stretch>
            <a:fillRect/>
          </a:stretch>
        </p:blipFill>
        <p:spPr>
          <a:xfrm>
            <a:off x="6728603" y="1498660"/>
            <a:ext cx="3469217" cy="2762098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6" name="Picture 5" descr="A pink and black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87" y="327246"/>
            <a:ext cx="672860" cy="7711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8470" y="2315881"/>
            <a:ext cx="4437529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800" dirty="0">
                <a:latin typeface="Arial" panose="020B0604020202020204"/>
                <a:cs typeface="Arial" panose="020B0604020202020204"/>
              </a:rPr>
              <a:t>Timothy </a:t>
            </a:r>
            <a:r>
              <a:rPr lang="en-GB" sz="2800" err="1">
                <a:latin typeface="Arial" panose="020B0604020202020204"/>
                <a:cs typeface="Arial" panose="020B0604020202020204"/>
              </a:rPr>
              <a:t>Ongaba</a:t>
            </a:r>
            <a:endParaRPr lang="en-US"/>
          </a:p>
          <a:p>
            <a:pPr algn="ctr"/>
            <a:r>
              <a:rPr lang="en-GB" sz="2000" dirty="0">
                <a:latin typeface="Arial" panose="020B0604020202020204"/>
                <a:cs typeface="Arial" panose="020B0604020202020204"/>
              </a:rPr>
              <a:t>MSc. Biomedical Sciences</a:t>
            </a:r>
            <a:endParaRPr lang="en-GB" sz="2000" dirty="0">
              <a:latin typeface="Arial" panose="020B0604020202020204"/>
              <a:cs typeface="Arial" panose="020B0604020202020204"/>
            </a:endParaRPr>
          </a:p>
          <a:p>
            <a:pPr algn="ctr"/>
            <a:r>
              <a:rPr lang="en-US" sz="2000" dirty="0">
                <a:latin typeface="Arial" panose="020B0604020202020204"/>
                <a:cs typeface="Arial" panose="020B0604020202020204"/>
              </a:rPr>
              <a:t>Nottingham Trent University</a:t>
            </a:r>
            <a:endParaRPr lang="en-US"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9647" y="4974847"/>
            <a:ext cx="9716556" cy="521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dirty="0">
                <a:latin typeface="Arial" panose="020B0604020202020204"/>
                <a:cs typeface="Arial" panose="020B0604020202020204"/>
              </a:rPr>
              <a:t>Bioinformatics </a:t>
            </a:r>
            <a:r>
              <a:rPr lang="en-US" altLang="en-US" sz="2800" dirty="0">
                <a:latin typeface="Arial" panose="020B0604020202020204"/>
                <a:cs typeface="Arial" panose="020B0604020202020204"/>
              </a:rPr>
              <a:t>hybrid placement with UEA</a:t>
            </a:r>
            <a:endParaRPr lang="en-US" sz="2800" dirty="0">
              <a:latin typeface="Arial" panose="020B0604020202020204"/>
              <a:cs typeface="Arial" panose="020B0604020202020204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87"/>
    </mc:Choice>
    <mc:Fallback>
      <p:transition spd="slow" advTm="2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8490" y="929005"/>
            <a:ext cx="6797675" cy="5543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" name="Content Placeholder 2"/>
          <p:cNvSpPr>
            <a:spLocks noGrp="1"/>
          </p:cNvSpPr>
          <p:nvPr/>
        </p:nvSpPr>
        <p:spPr>
          <a:xfrm>
            <a:off x="1626870" y="6472555"/>
            <a:ext cx="8053070" cy="32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1800">
                <a:latin typeface="Arial" panose="020B0604020202020204"/>
                <a:cs typeface="Arial" panose="020B0604020202020204"/>
              </a:rPr>
              <a:t>Fig3| Breast/thyroid/head&amp;neck have almost similar genera composition</a:t>
            </a:r>
            <a:endParaRPr lang="en-US" altLang="en-US"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2465705" y="3272155"/>
            <a:ext cx="1343660" cy="103124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100000">
            <a:off x="4431030" y="3088005"/>
            <a:ext cx="1596390" cy="103124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9465" y="1252855"/>
            <a:ext cx="6280785" cy="5122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" name="Content Placeholder 2"/>
          <p:cNvSpPr>
            <a:spLocks noGrp="1"/>
          </p:cNvSpPr>
          <p:nvPr/>
        </p:nvSpPr>
        <p:spPr>
          <a:xfrm>
            <a:off x="1626870" y="6472555"/>
            <a:ext cx="8996680" cy="32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1800">
                <a:latin typeface="Arial" panose="020B0604020202020204"/>
                <a:cs typeface="Arial" panose="020B0604020202020204"/>
              </a:rPr>
              <a:t>Fig4|Broad institute of MIT and Harvard MS samples had similar genera composition</a:t>
            </a:r>
            <a:endParaRPr lang="en-US" altLang="en-US"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2487295" y="3408680"/>
            <a:ext cx="974725" cy="99695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8660000">
            <a:off x="3315335" y="1183640"/>
            <a:ext cx="1754505" cy="303720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solidFill>
              <a:srgbClr val="ED0D68"/>
            </a:solidFill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" name="Content Placeholder 1"/>
          <p:cNvSpPr/>
          <p:nvPr>
            <p:ph idx="1"/>
          </p:nvPr>
        </p:nvSpPr>
        <p:spPr>
          <a:xfrm>
            <a:off x="428625" y="1435100"/>
            <a:ext cx="10515600" cy="4351338"/>
          </a:xfrm>
        </p:spPr>
        <p:txBody>
          <a:bodyPr>
            <a:normAutofit/>
          </a:bodyPr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Colorectal and Head&amp;Neck have most contributing genera. More in Colorectal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Colorectal has most relatively +ve counts per genus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Difference in tSNE by cancer type and submitting centre ~ difference in technique/batch-to-batch 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0"/>
    </mc:Choice>
    <mc:Fallback>
      <p:transition spd="slow" advTm="2679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" name="Content Placeholder 1"/>
          <p:cNvSpPr/>
          <p:nvPr>
            <p:ph idx="1"/>
          </p:nvPr>
        </p:nvSpPr>
        <p:spPr>
          <a:xfrm>
            <a:off x="533400" y="1156335"/>
            <a:ext cx="10515600" cy="4351338"/>
          </a:xfrm>
        </p:spPr>
        <p:txBody>
          <a:bodyPr>
            <a:normAutofit lnSpcReduction="20000"/>
          </a:bodyPr>
          <a:p>
            <a:pPr marL="0" indent="0">
              <a:buFont typeface="Wingdings" panose="05000000000000000000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Research grant schemes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CRUK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hlinkClick r:id="rId1" action="ppaction://hlinkfile"/>
              </a:rPr>
              <a:t>Senior Cancer Research Fellowship 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  <a:hlinkClick r:id="rId1" action="ppaction://hlinkfile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2" action="ppaction://hlinkfile"/>
              </a:rPr>
              <a:t>Prostate Cancer UK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2" action="ppaction://hlinkfile"/>
              </a:rPr>
              <a:t>(no phd studentships)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  <a:hlinkClick r:id="rId2" action="ppaction://hlinkfile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Medical Research Council(no PhD studenships supported)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3" action="ppaction://hlinkfile"/>
              </a:rPr>
              <a:t>Biotechnology and Biological Sciences Research Council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4" action="ppaction://hlinkfile"/>
              </a:rPr>
              <a:t>The Welcome Trust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Institute of Cancer Research (not exactly a funding body)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National Institute for Health Research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0"/>
    </mc:Choice>
    <mc:Fallback>
      <p:transition spd="slow" advTm="2679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" y="1948815"/>
            <a:ext cx="8992870" cy="315150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80000"/>
              </a:lnSpc>
              <a:buFont typeface="Wingdings" panose="05000000000000000000" charset="0"/>
              <a:buChar char=""/>
            </a:pPr>
            <a:r>
              <a:rPr lang="en-US" sz="2000">
                <a:latin typeface="Arial" panose="020B0604020202020204"/>
                <a:ea typeface="+mn-lt"/>
                <a:cs typeface="+mn-lt"/>
              </a:rPr>
              <a:t>Rank significantly enriched genera in each cancer type by P value not alphabetical order</a:t>
            </a:r>
            <a:endParaRPr lang="en-US" sz="2000">
              <a:latin typeface="Arial" panose="020B0604020202020204"/>
              <a:ea typeface="+mn-lt"/>
              <a:cs typeface="+mn-lt"/>
            </a:endParaRPr>
          </a:p>
          <a:p>
            <a:pPr algn="just">
              <a:lnSpc>
                <a:spcPct val="80000"/>
              </a:lnSpc>
              <a:buFont typeface="Wingdings" panose="05000000000000000000" charset="0"/>
              <a:buChar char=""/>
            </a:pPr>
            <a:r>
              <a:rPr lang="en-US" sz="2000">
                <a:latin typeface="Arial" panose="020B0604020202020204"/>
                <a:ea typeface="+mn-lt"/>
                <a:cs typeface="+mn-lt"/>
              </a:rPr>
              <a:t>Convert from positive read counts to relative abundance for respective genera</a:t>
            </a:r>
            <a:endParaRPr lang="en-US" sz="2000">
              <a:latin typeface="Arial" panose="020B0604020202020204"/>
              <a:ea typeface="+mn-lt"/>
              <a:cs typeface="+mn-lt"/>
            </a:endParaRPr>
          </a:p>
          <a:p>
            <a:pPr algn="just">
              <a:lnSpc>
                <a:spcPct val="80000"/>
              </a:lnSpc>
              <a:buFont typeface="Wingdings" panose="05000000000000000000" charset="0"/>
              <a:buChar char=""/>
            </a:pPr>
            <a:r>
              <a:rPr lang="en-US" sz="2000">
                <a:latin typeface="Arial" panose="020B0604020202020204"/>
                <a:ea typeface="+mn-lt"/>
                <a:cs typeface="+mn-lt"/>
              </a:rPr>
              <a:t>Carry out a PCA between the cancer-type genera - add percentage contribution of the principle components to the observed differences</a:t>
            </a:r>
            <a:endParaRPr lang="en-US" sz="2000">
              <a:latin typeface="Arial" panose="020B0604020202020204"/>
              <a:ea typeface="+mn-lt"/>
              <a:cs typeface="+mn-lt"/>
            </a:endParaRPr>
          </a:p>
          <a:p>
            <a:pPr algn="just">
              <a:lnSpc>
                <a:spcPct val="80000"/>
              </a:lnSpc>
              <a:buFont typeface="Wingdings" panose="05000000000000000000" charset="0"/>
              <a:buChar char=""/>
            </a:pPr>
            <a:r>
              <a:rPr lang="en-US" sz="2000">
                <a:latin typeface="Arial" panose="020B0604020202020204"/>
                <a:ea typeface="+mn-lt"/>
                <a:cs typeface="+mn-lt"/>
              </a:rPr>
              <a:t>Backtrack which samples are most dissimilar and why(read counts?)</a:t>
            </a:r>
            <a:endParaRPr lang="en-US" sz="2000">
              <a:latin typeface="Arial" panose="020B0604020202020204"/>
              <a:ea typeface="+mn-lt"/>
              <a:cs typeface="+mn-lt"/>
            </a:endParaRPr>
          </a:p>
          <a:p>
            <a:pPr algn="just">
              <a:lnSpc>
                <a:spcPct val="80000"/>
              </a:lnSpc>
              <a:buFont typeface="Wingdings" panose="05000000000000000000" charset="0"/>
              <a:buChar char=""/>
            </a:pPr>
            <a:r>
              <a:rPr lang="en-US" altLang="en-US" sz="2000">
                <a:latin typeface="Arial" panose="020B0604020202020204"/>
                <a:ea typeface="+mn-lt"/>
                <a:cs typeface="+mn-lt"/>
              </a:rPr>
              <a:t>A</a:t>
            </a:r>
            <a:r>
              <a:rPr lang="en-US" sz="2000">
                <a:latin typeface="Arial" panose="020B0604020202020204"/>
                <a:ea typeface="+mn-lt"/>
                <a:cs typeface="+mn-lt"/>
              </a:rPr>
              <a:t>dd a random seed </a:t>
            </a:r>
            <a:r>
              <a:rPr lang="en-US" altLang="en-US" sz="2000">
                <a:latin typeface="Arial" panose="020B0604020202020204"/>
                <a:ea typeface="+mn-lt"/>
                <a:cs typeface="+mn-lt"/>
              </a:rPr>
              <a:t>(8)</a:t>
            </a:r>
            <a:r>
              <a:rPr lang="en-US" sz="2000">
                <a:latin typeface="Arial" panose="020B0604020202020204"/>
                <a:ea typeface="+mn-lt"/>
                <a:cs typeface="+mn-lt"/>
              </a:rPr>
              <a:t>for the tSNE plot as quality control for reproducibility</a:t>
            </a:r>
            <a:endParaRPr lang="en-US" sz="2000">
              <a:latin typeface="Arial" panose="020B0604020202020204"/>
              <a:ea typeface="+mn-lt"/>
              <a:cs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/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17" name="Group 16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18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9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2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2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pic>
        <p:nvPicPr>
          <p:cNvPr id="24" name="Picture 23" descr="Tasks"/>
          <p:cNvPicPr>
            <a:picLocks noChangeAspect="1"/>
          </p:cNvPicPr>
          <p:nvPr/>
        </p:nvPicPr>
        <p:blipFill>
          <a:blip r:embed="rId1"/>
          <a:srcRect l="17463" t="4172" r="17519" b="17477"/>
          <a:stretch>
            <a:fillRect/>
          </a:stretch>
        </p:blipFill>
        <p:spPr>
          <a:xfrm>
            <a:off x="9803765" y="2419350"/>
            <a:ext cx="1833245" cy="221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8"/>
    </mc:Choice>
    <mc:Fallback>
      <p:transition spd="slow" advTm="2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" y="865505"/>
            <a:ext cx="6585585" cy="58559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pic>
        <p:nvPicPr>
          <p:cNvPr id="36" name="Picture 35" descr="Dataanalysis"/>
          <p:cNvPicPr>
            <a:picLocks noChangeAspect="1"/>
          </p:cNvPicPr>
          <p:nvPr/>
        </p:nvPicPr>
        <p:blipFill>
          <a:blip r:embed="rId2"/>
          <a:srcRect l="2641" t="6483" r="10592" b="21377"/>
          <a:stretch>
            <a:fillRect/>
          </a:stretch>
        </p:blipFill>
        <p:spPr>
          <a:xfrm>
            <a:off x="7766050" y="3877310"/>
            <a:ext cx="2738120" cy="2276475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7" idx="1"/>
          </p:cNvCxnSpPr>
          <p:nvPr/>
        </p:nvCxnSpPr>
        <p:spPr>
          <a:xfrm flipH="1">
            <a:off x="4327525" y="2787015"/>
            <a:ext cx="659765" cy="1009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901565" y="4722495"/>
            <a:ext cx="266700" cy="62674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4987290" y="2556510"/>
            <a:ext cx="1371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 Genera comparison</a:t>
            </a:r>
            <a:endParaRPr lang="en-US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779010" y="4446905"/>
            <a:ext cx="8089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plot</a:t>
            </a:r>
            <a:endParaRPr lang="en-US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Cancer"/>
          <p:cNvPicPr>
            <a:picLocks noChangeAspect="1"/>
          </p:cNvPicPr>
          <p:nvPr/>
        </p:nvPicPr>
        <p:blipFill>
          <a:blip r:embed="rId3"/>
          <a:srcRect l="18250" t="-109" r="19492" b="13687"/>
          <a:stretch>
            <a:fillRect/>
          </a:stretch>
        </p:blipFill>
        <p:spPr>
          <a:xfrm>
            <a:off x="7947025" y="1363345"/>
            <a:ext cx="2101215" cy="2513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98"/>
    </mc:Choice>
    <mc:Fallback>
      <p:transition spd="slow" advTm="7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0980" y="6501130"/>
            <a:ext cx="5941060" cy="3225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altLang="en-US" sz="1800">
                <a:latin typeface="Arial" panose="020B0604020202020204"/>
                <a:cs typeface="Arial" panose="020B0604020202020204"/>
              </a:rPr>
              <a:t>Table1| Top significantly enriched genera by cancer type</a:t>
            </a:r>
            <a:endParaRPr lang="en-US" altLang="en-US"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19115" y="1393825"/>
            <a:ext cx="6019800" cy="4961890"/>
            <a:chOff x="8849" y="2195"/>
            <a:chExt cx="9480" cy="78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849" y="2195"/>
              <a:ext cx="9480" cy="7815"/>
            </a:xfrm>
            <a:prstGeom prst="rect">
              <a:avLst/>
            </a:prstGeom>
          </p:spPr>
        </p:pic>
        <p:sp>
          <p:nvSpPr>
            <p:cNvPr id="6" name="Text Box 5"/>
            <p:cNvSpPr txBox="1"/>
            <p:nvPr/>
          </p:nvSpPr>
          <p:spPr>
            <a:xfrm>
              <a:off x="14356" y="2195"/>
              <a:ext cx="397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Head&amp;Neck and Colorectal</a:t>
              </a:r>
              <a:endParaRPr lang="en-US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1760" y="861060"/>
            <a:ext cx="5365750" cy="5640705"/>
            <a:chOff x="176" y="1356"/>
            <a:chExt cx="8450" cy="88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" y="1361"/>
              <a:ext cx="8450" cy="8878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4388" y="1356"/>
              <a:ext cx="418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Brain, Cervix, Prostate &amp; Stomach</a:t>
              </a:r>
              <a:endParaRPr lang="en-US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0"/>
    </mc:Choice>
    <mc:Fallback>
      <p:transition spd="slow" advTm="2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0980" y="6501130"/>
            <a:ext cx="5941060" cy="3225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altLang="en-US" sz="1800">
                <a:latin typeface="Arial" panose="020B0604020202020204"/>
                <a:cs typeface="Arial" panose="020B0604020202020204"/>
              </a:rPr>
              <a:t>Table1| Top significantly enriched genera by cancer type</a:t>
            </a:r>
            <a:endParaRPr lang="en-US" altLang="en-US"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909955"/>
            <a:ext cx="4935855" cy="5591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65" y="909955"/>
            <a:ext cx="5024755" cy="5638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0"/>
    </mc:Choice>
    <mc:Fallback>
      <p:transition spd="slow" advTm="2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51200" y="954405"/>
            <a:ext cx="6420485" cy="52228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/>
        </p:nvSpPr>
        <p:spPr>
          <a:xfrm>
            <a:off x="2760980" y="6501130"/>
            <a:ext cx="6910705" cy="32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1800">
                <a:latin typeface="Arial" panose="020B0604020202020204"/>
                <a:cs typeface="Arial" panose="020B0604020202020204"/>
              </a:rPr>
              <a:t>Fig1| Head&amp;Neck have the most significantly enriched genera</a:t>
            </a:r>
            <a:endParaRPr lang="en-US" altLang="en-US"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/>
        </p:nvSpPr>
        <p:spPr>
          <a:xfrm>
            <a:off x="2760980" y="6501130"/>
            <a:ext cx="6910705" cy="32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1800">
                <a:latin typeface="Arial" panose="020B0604020202020204"/>
                <a:cs typeface="Arial" panose="020B0604020202020204"/>
              </a:rPr>
              <a:t>Fig1| Head&amp;Neck have the most significantly enriched genera</a:t>
            </a:r>
            <a:endParaRPr lang="en-US" altLang="en-US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6340" y="1114425"/>
            <a:ext cx="6363970" cy="5062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800" y="1325880"/>
            <a:ext cx="7493635" cy="47148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5" name="Content Placeholder 2"/>
          <p:cNvSpPr>
            <a:spLocks noGrp="1"/>
          </p:cNvSpPr>
          <p:nvPr/>
        </p:nvSpPr>
        <p:spPr>
          <a:xfrm>
            <a:off x="2760980" y="6501130"/>
            <a:ext cx="7377430" cy="32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1800">
                <a:latin typeface="Arial" panose="020B0604020202020204"/>
                <a:cs typeface="Arial" panose="020B0604020202020204"/>
              </a:rPr>
              <a:t>Fig2| Stomach and Lung have the most divergent genera compositions</a:t>
            </a:r>
            <a:endParaRPr lang="en-US" altLang="en-US" sz="1800">
              <a:latin typeface="Arial" panose="020B0604020202020204"/>
              <a:cs typeface="Arial" panose="020B0604020202020204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108065" y="5182235"/>
            <a:ext cx="466090" cy="275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903470" y="1837055"/>
            <a:ext cx="1652270" cy="2011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140" y="958850"/>
            <a:ext cx="3905250" cy="1533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525" y="3049905"/>
            <a:ext cx="2909570" cy="2407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277" y="342421"/>
            <a:ext cx="11978640" cy="523220"/>
            <a:chOff x="40277" y="342421"/>
            <a:chExt cx="11978640" cy="523220"/>
          </a:xfrm>
        </p:grpSpPr>
        <p:grpSp>
          <p:nvGrpSpPr>
            <p:cNvPr id="28" name="Group 27"/>
            <p:cNvGrpSpPr/>
            <p:nvPr/>
          </p:nvGrpSpPr>
          <p:grpSpPr>
            <a:xfrm>
              <a:off x="40277" y="342421"/>
              <a:ext cx="11978640" cy="523220"/>
              <a:chOff x="617838" y="487684"/>
              <a:chExt cx="12509538" cy="523220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29" name="TextBox 6"/>
              <p:cNvSpPr txBox="1"/>
              <p:nvPr/>
            </p:nvSpPr>
            <p:spPr>
              <a:xfrm>
                <a:off x="617838" y="487684"/>
                <a:ext cx="2533135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Tasks</a:t>
                </a:r>
                <a:endParaRPr lang="en-US" alt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3150973" y="487684"/>
                <a:ext cx="2693773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RScript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31" name="TextBox 8"/>
              <p:cNvSpPr txBox="1"/>
              <p:nvPr/>
            </p:nvSpPr>
            <p:spPr>
              <a:xfrm>
                <a:off x="5844744" y="487684"/>
                <a:ext cx="2097608" cy="523220"/>
              </a:xfrm>
              <a:prstGeom prst="rect">
                <a:avLst/>
              </a:prstGeom>
              <a:solidFill>
                <a:srgbClr val="ED0D68"/>
              </a:solidFill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Results 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10875405" y="487684"/>
                <a:ext cx="2251971" cy="521970"/>
              </a:xfrm>
              <a:prstGeom prst="rect">
                <a:avLst/>
              </a:prstGeom>
              <a:noFill/>
              <a:ln w="38100">
                <a:solidFill>
                  <a:srgbClr val="B4C7E7"/>
                </a:solidFill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2800" dirty="0">
                    <a:latin typeface="Book Antiqua" panose="02040602050305030304" pitchFamily="18" charset="0"/>
                  </a:rPr>
                  <a:t>AOB</a:t>
                </a:r>
                <a:r>
                  <a:rPr lang="en-US" sz="2800" dirty="0">
                    <a:latin typeface="Book Antiqua" panose="02040602050305030304" pitchFamily="18" charset="0"/>
                  </a:rPr>
                  <a:t> </a:t>
                </a:r>
                <a:endParaRPr lang="en-US" sz="2800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7053943" y="342421"/>
              <a:ext cx="2808576" cy="523220"/>
            </a:xfrm>
            <a:prstGeom prst="rect">
              <a:avLst/>
            </a:prstGeom>
            <a:noFill/>
            <a:ln w="38100">
              <a:solidFill>
                <a:srgbClr val="B4C7E7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r>
                <a:rPr lang="en-US" sz="2800" dirty="0" smtClean="0">
                  <a:latin typeface="Book Antiqua" panose="02040602050305030304" pitchFamily="18" charset="0"/>
                </a:rPr>
                <a:t> </a:t>
              </a:r>
              <a:endParaRPr lang="en-US" sz="2800" dirty="0">
                <a:latin typeface="Book Antiqua" panose="02040602050305030304" pitchFamily="18" charset="0"/>
              </a:endParaRPr>
            </a:p>
          </p:txBody>
        </p:sp>
      </p:grp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9115" y="991235"/>
            <a:ext cx="7385050" cy="51860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/>
        </p:nvSpPr>
        <p:spPr>
          <a:xfrm>
            <a:off x="1626870" y="6472555"/>
            <a:ext cx="8053070" cy="32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1800">
                <a:latin typeface="Arial" panose="020B0604020202020204"/>
                <a:cs typeface="Arial" panose="020B0604020202020204"/>
              </a:rPr>
              <a:t>Fig2| Colorectal and Thyroid/Uterus/Stomach are most different composition</a:t>
            </a:r>
            <a:endParaRPr lang="en-US" altLang="en-US"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Oval 1"/>
          <p:cNvSpPr/>
          <p:nvPr/>
        </p:nvSpPr>
        <p:spPr>
          <a:xfrm>
            <a:off x="4166870" y="4095750"/>
            <a:ext cx="1276350" cy="1438275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93485" y="2422525"/>
            <a:ext cx="1257935" cy="150495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p="http://schemas.openxmlformats.org/presentationml/2006/main">
  <p:tag name="TIMING" val="|1.6"/>
</p:tagLst>
</file>

<file path=ppt/tags/tag2.xml><?xml version="1.0" encoding="utf-8"?>
<p:tagLst xmlns:p="http://schemas.openxmlformats.org/presentationml/2006/main">
  <p:tag name="TIMING" val="|1.9"/>
</p:tagLst>
</file>

<file path=ppt/tags/tag3.xml><?xml version="1.0" encoding="utf-8"?>
<p:tagLst xmlns:p="http://schemas.openxmlformats.org/presentationml/2006/main">
  <p:tag name="TIMING" val="|1.9"/>
</p:tagLst>
</file>

<file path=ppt/tags/tag4.xml><?xml version="1.0" encoding="utf-8"?>
<p:tagLst xmlns:p="http://schemas.openxmlformats.org/presentationml/2006/main">
  <p:tag name="TIMING" val="|1.9"/>
</p:tagLst>
</file>

<file path=ppt/tags/tag5.xml><?xml version="1.0" encoding="utf-8"?>
<p:tagLst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2141</Words>
  <Application>WPS Presentation</Application>
  <PresentationFormat>Widescreen</PresentationFormat>
  <Paragraphs>217</Paragraphs>
  <Slides>13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SimSun</vt:lpstr>
      <vt:lpstr>Wingdings</vt:lpstr>
      <vt:lpstr>Arial</vt:lpstr>
      <vt:lpstr>Wingdings</vt:lpstr>
      <vt:lpstr>Book Antiqua</vt:lpstr>
      <vt:lpstr>Tahoma</vt:lpstr>
      <vt:lpstr>Aptos</vt:lpstr>
      <vt:lpstr>URW Bookman [UKWN]</vt:lpstr>
      <vt:lpstr>微软雅黑</vt:lpstr>
      <vt:lpstr>Arial Unicode MS</vt:lpstr>
      <vt:lpstr>Aptos Display</vt:lpstr>
      <vt:lpstr>Calibri</vt:lpstr>
      <vt:lpstr>Noto Sans Tai Tham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tim</cp:lastModifiedBy>
  <cp:revision>114</cp:revision>
  <dcterms:created xsi:type="dcterms:W3CDTF">2024-08-07T19:26:19Z</dcterms:created>
  <dcterms:modified xsi:type="dcterms:W3CDTF">2024-08-07T19:26:19Z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